
<file path=[Content_Types].xml><?xml version="1.0" encoding="utf-8"?>
<Types xmlns="http://schemas.openxmlformats.org/package/2006/content-types"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theme/theme1.xml" ContentType="application/vnd.openxmlformats-officedocument.them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slides/slide29.xml" ContentType="application/vnd.openxmlformats-officedocument.presentationml.slide+xml"/>
  <Override PartName="/ppt/slides/slide20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12192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presProps" Target="presProps.xml" /><Relationship Id="rId34" Type="http://schemas.openxmlformats.org/officeDocument/2006/relationships/tableStyles" Target="tableStyles.xml" /><Relationship Id="rId3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 hidden="0"/>
          <p:cNvSpPr/>
          <p:nvPr isPhoto="0" userDrawn="0"/>
        </p:nvSpPr>
        <p:spPr bwMode="auto">
          <a:xfrm>
            <a:off x="572892" y="489857"/>
            <a:ext cx="11115912" cy="550297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Rectangle 4" hidden="0"/>
          <p:cNvSpPr/>
          <p:nvPr isPhoto="0" userDrawn="0"/>
        </p:nvSpPr>
        <p:spPr bwMode="auto">
          <a:xfrm>
            <a:off x="642648" y="789626"/>
            <a:ext cx="11046156" cy="476249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Autofit/>
          </a:bodyPr>
          <a:lstStyle/>
          <a:p>
            <a:pPr marL="0" marR="0" indent="0" algn="ctr">
              <a:defRPr/>
            </a:pPr>
            <a:r>
              <a:rPr sz="6400"/>
              <a:t>Clarion and Raven's Matrices</a:t>
            </a:r>
            <a:endParaRPr/>
          </a:p>
          <a:p>
            <a:pPr marL="0" marR="0" indent="0" algn="ctr">
              <a:defRPr/>
            </a:pPr>
            <a:endParaRPr/>
          </a:p>
          <a:p>
            <a:pPr marL="0" marR="0" indent="0" algn="ctr">
              <a:defRPr/>
            </a:pPr>
            <a:endParaRPr/>
          </a:p>
          <a:p>
            <a:pPr marL="0" marR="0" indent="0" algn="ctr">
              <a:defRPr/>
            </a:pPr>
            <a:r>
              <a:rPr sz="2000"/>
              <a:t>Ron Sun &amp; Can Mekik</a:t>
            </a:r>
            <a:endParaRPr/>
          </a:p>
          <a:p>
            <a:pPr marL="0" marR="0" indent="0" algn="ctr">
              <a:defRPr/>
            </a:pPr>
            <a:r>
              <a:rPr sz="2000"/>
              <a:t>Rensselaer Polytechnic Institute</a:t>
            </a:r>
            <a:endParaRPr/>
          </a:p>
          <a:p>
            <a:pPr marL="0" marR="0" indent="0" algn="ctr">
              <a:defRPr/>
            </a:pPr>
            <a:endParaRPr sz="2000"/>
          </a:p>
          <a:p>
            <a:pPr marL="0" marR="0" indent="0" algn="ctr">
              <a:defRPr/>
            </a:pPr>
            <a:r>
              <a:rPr sz="2000"/>
              <a:t>Virtual International Symposium on Cognitive Architecture</a:t>
            </a:r>
            <a:endParaRPr/>
          </a:p>
          <a:p>
            <a:pPr marL="0" marR="0" indent="0" algn="ctr">
              <a:defRPr/>
            </a:pPr>
            <a:r>
              <a:rPr sz="2000"/>
              <a:t>June 2020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0EBCF29-0284-1A92-8795-CA19AB7E0340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Chunk nodes and (micro)feature nodes are linked.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 </a:t>
            </a:r>
            <a:r>
              <a:rPr lang="en-US" sz="2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chunk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is a chunk node together with its links to (micro)feature nodes.</a:t>
            </a:r>
            <a:endParaRPr/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Activations may flow: 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 a bottom-up fashion, from (micro)feature nodes to chunk nodes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 a top-down fashion, from chunk nodes to (micro)feature nodes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Activation flow is the main way in which the two levels interact.</a:t>
            </a:r>
            <a:endParaRPr/>
          </a:p>
          <a:p>
            <a:pPr lvl="0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Top-down &amp; bottom-up activation flows may behave differently in different subsystems.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268E925-FC9B-DDFA-EA77-7725D6B6A950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Top-down and bottom-up links support similarity-based reasoning in NACS.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marL="0" indent="0" algn="ctr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buNone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</a:t>
            </a:r>
            <a:r>
              <a:rPr lang="en-US" sz="2000" b="0" i="0" u="none" strike="noStrike" cap="none" spc="0" baseline="-25000">
                <a:solidFill>
                  <a:schemeClr val="tx1"/>
                </a:solidFill>
                <a:latin typeface="Arial"/>
                <a:ea typeface="Arial"/>
                <a:cs typeface="Arial"/>
              </a:rPr>
              <a:t>A~B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≈ N</a:t>
            </a:r>
            <a:r>
              <a:rPr lang="en-US" sz="2000" b="0" i="0" u="none" strike="noStrike" cap="none" spc="0" baseline="-25000">
                <a:solidFill>
                  <a:schemeClr val="tx1"/>
                </a:solidFill>
                <a:latin typeface="Arial"/>
                <a:ea typeface="Arial"/>
                <a:cs typeface="Arial"/>
              </a:rPr>
              <a:t>A∩B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/ N</a:t>
            </a:r>
            <a:r>
              <a:rPr lang="en-US" sz="2000" b="0" i="0" u="none" strike="noStrike" cap="none" spc="0" baseline="-25000">
                <a:solidFill>
                  <a:schemeClr val="tx1"/>
                </a:solidFill>
                <a:latin typeface="Arial"/>
                <a:ea typeface="Arial"/>
                <a:cs typeface="Arial"/>
              </a:rPr>
              <a:t>B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</a:t>
            </a:r>
            <a:r>
              <a:rPr lang="en-US" sz="2000" b="0" i="0" u="none" strike="noStrike" cap="none" spc="0" baseline="-25000">
                <a:solidFill>
                  <a:schemeClr val="tx1"/>
                </a:solidFill>
                <a:latin typeface="Arial"/>
                <a:ea typeface="Arial"/>
                <a:cs typeface="Arial"/>
              </a:rPr>
              <a:t>A~B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is similarity form chunk A to chunk B, N is number of features (for A∩B or B).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Cross-level activation captures SBR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 Top-down activations from A activate its features, which includes </a:t>
            </a:r>
            <a:r>
              <a:rPr lang="en-US" sz="2000">
                <a:solidFill>
                  <a:schemeClr val="tx1"/>
                </a:solidFill>
                <a:latin typeface="Arial"/>
                <a:ea typeface="Arial"/>
                <a:cs typeface="Arial"/>
              </a:rPr>
              <a:t>shared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features that, in turn, partially activate B in bottom-up fashion.</a:t>
            </a:r>
            <a:endParaRPr>
              <a:solidFill>
                <a:schemeClr val="tx1"/>
              </a:solidFill>
            </a:endParaRPr>
          </a:p>
          <a:p>
            <a:pPr lvl="0"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May </a:t>
            </a:r>
            <a:r>
              <a:rPr lang="en-US" sz="2000">
                <a:solidFill>
                  <a:schemeClr val="tx1"/>
                </a:solidFill>
                <a:latin typeface="Arial"/>
                <a:ea typeface="Arial"/>
                <a:cs typeface="Arial"/>
              </a:rPr>
              <a:t>capture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complex human reasoning patterns in conjunction with rule-based reasoning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(Sun, 1994; 1995).</a:t>
            </a:r>
            <a:endParaRPr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Sun, R. (1994)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Integrating Rules and Connectionism for Robust Commonsense Reasoning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. John Wiley and Sons.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Sun, R (1995) Robust Reasoning: Integrating rule-based and similarity-based reasoning.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Artificial Intelligence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75(2)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241-296.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42A5A16-F086-B9BC-72DC-A7F5CAA076A1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Our recent work involves modeling human performance in Raven's Matrices (RPM).</a:t>
            </a:r>
            <a:endParaRPr/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62499" y="1898507"/>
            <a:ext cx="5991298" cy="3710484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Strong measure of fluid intelligence.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Involves solving matrix problems.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Typically viewed as an inductive or analogical task.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Working with the Sandia Generated Matrices (Matzen et al., 2010).</a:t>
            </a:r>
            <a:endParaRPr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Matzen, L. E. et al. (2010) Recreating Raven’s.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Behavior Research Methods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42(2)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525-541.</a:t>
            </a:r>
            <a:endParaRPr sz="1000" b="0" i="0" u="none" strike="noStrike" cap="none" spc="0"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Raven, J., Raven, J. C., &amp; Court, J. H. (1998).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Manual for Raven’s Progressive Matrices and Vocabulary Scales: Section 1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(1998 Ed.). </a:t>
            </a:r>
            <a:endParaRPr sz="1000">
              <a:latin typeface="Arial"/>
              <a:ea typeface="Arial"/>
              <a:cs typeface="Arial"/>
            </a:endParaRPr>
          </a:p>
        </p:txBody>
      </p:sp>
      <p:pic>
        <p:nvPicPr>
          <p:cNvPr id="8" name="Picture 5" hidden="0"/>
          <p:cNvPicPr>
            <a:picLocks noChangeAspect="1"/>
          </p:cNvPicPr>
          <p:nvPr isPhoto="0" userDrawn="0"/>
        </p:nvPicPr>
        <p:blipFill>
          <a:blip r:embed="rId2">
            <a:alphaModFix/>
            <a:lum/>
          </a:blip>
          <a:stretch/>
        </p:blipFill>
        <p:spPr bwMode="auto">
          <a:xfrm>
            <a:off x="2141455" y="2313749"/>
            <a:ext cx="1440000" cy="1440000"/>
          </a:xfrm>
          <a:prstGeom prst="rect">
            <a:avLst/>
          </a:prstGeom>
          <a:ln>
            <a:noFill/>
          </a:ln>
        </p:spPr>
      </p:pic>
      <p:pic>
        <p:nvPicPr>
          <p:cNvPr id="9" name="Picture 6" hidden="0"/>
          <p:cNvPicPr>
            <a:picLocks noChangeAspect="1"/>
          </p:cNvPicPr>
          <p:nvPr isPhoto="0" userDrawn="0"/>
        </p:nvPicPr>
        <p:blipFill>
          <a:blip r:embed="rId3">
            <a:alphaModFix/>
            <a:lum/>
          </a:blip>
          <a:stretch/>
        </p:blipFill>
        <p:spPr bwMode="auto">
          <a:xfrm>
            <a:off x="1781455" y="4031481"/>
            <a:ext cx="2160000" cy="108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57EBFCA3-8793-8E41-F93A-7D5724090FB8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Matrix problems can be quite complex.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Rectangle 5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Matzen, L. E. et al. (2010) Recreating Raven’s.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 Research Methods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42(2)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525-541.</a:t>
            </a:r>
            <a:endParaRPr/>
          </a:p>
        </p:txBody>
      </p:sp>
      <p:pic>
        <p:nvPicPr>
          <p:cNvPr id="7" name="Picture 6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2929592" y="1968683"/>
            <a:ext cx="6340842" cy="29348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1AEDC33-02AD-F94B-C53E-7BC3FBC5B5FF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Clarion may help develop a more detailed understanding of human performance on RPM.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dual-representational architecture offers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an integrated and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parsimonious way to capture: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basic cognitive processes required to solve matrix problems, and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Important cognitive and motivational effects.</a:t>
            </a:r>
            <a:endParaRPr/>
          </a:p>
          <a:p>
            <a:pPr lvl="0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 particular: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Analogical aspects of the task may be captured as a special case of similarity-based reasoning.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interaction of the two levels may account for various important phenomena such as verbal overshadowing (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DeShon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et al, 1995), choking under pressure (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Gimmig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et al., 2006), etc.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DeShon, R. P., Chan, D., &amp; Weissbein, D. A. (1995). Verbal overshadowing effects on Raven's Advanced Progressive Matrices.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Intelligence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21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135−155.</a:t>
            </a:r>
            <a:endParaRPr sz="1000"/>
          </a:p>
          <a:p>
            <a:pPr>
              <a:defRPr/>
            </a:pPr>
            <a:r>
              <a:rPr lang="en-US" sz="10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Gimmig, D. et al. (2006). Choking under pressure and working memory capacity: When performance pressure reduces fluid intelligence.  </a:t>
            </a:r>
            <a:r>
              <a:rPr lang="en-US" sz="1000" b="0" i="1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Psychon Bull Rev, </a:t>
            </a:r>
            <a:r>
              <a:rPr lang="en-US" sz="10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13,</a:t>
            </a:r>
            <a:r>
              <a:rPr lang="en-US" sz="1000" b="1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 </a:t>
            </a:r>
            <a:r>
              <a:rPr lang="en-US" sz="10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1005–1010.</a:t>
            </a:r>
            <a:endParaRPr sz="1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009A8F1-78C0-8EDF-E771-57FA76F98826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Our work aims to capture cognitive and motivational phenomena related to RPM in an integrated model.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We aim to capture: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role of implicit versus explicit </a:t>
            </a:r>
            <a:r>
              <a:rPr lang="en-US" sz="1600"/>
              <a:t>processes </a:t>
            </a:r>
            <a:r>
              <a:rPr lang="en-US" sz="1600">
                <a:solidFill>
                  <a:schemeClr val="tx1"/>
                </a:solidFill>
              </a:rPr>
              <a:t>(such as verbal overshadowing, choking under pressure, etc.).</a:t>
            </a:r>
            <a:r>
              <a:rPr lang="en-US" sz="1600">
                <a:solidFill>
                  <a:schemeClr val="tx1"/>
                </a:solidFill>
              </a:rPr>
              <a:t> 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Cognitive aspects partially addressed in existing models (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e.g.,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goal management, working memory, high-level visual processing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etc.).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Motivational processes/effects (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e.g.,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self-efficacy, anxiety,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etc.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), not previously tackled.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 marL="180000" indent="-180000" algn="l"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Carpenter, P. A.; Just, M. A. &amp; Shell P. (1990) What one intelligence test measures.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Psychological Review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97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404-431.</a:t>
            </a:r>
            <a:endParaRPr sz="1000" b="0" i="0" u="none" strike="noStrike" cap="none" spc="0">
              <a:latin typeface="Liberation Sans"/>
              <a:ea typeface="Liberation Sans"/>
              <a:cs typeface="Liberation Sans"/>
            </a:endParaRPr>
          </a:p>
          <a:p>
            <a:pPr marL="180000" indent="-180000" algn="l"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Kunda, M., McGreggor, K., &amp; Goel, A. K. (2013). A computational model for solving problems from the Raven’s Progressive Matrices intelligence test using iconic visual representations.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Cognitive Systems Research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 22–23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47–66.</a:t>
            </a:r>
            <a:endParaRPr sz="1000">
              <a:latin typeface="Liberation Sans"/>
              <a:ea typeface="Liberation Sans"/>
              <a:cs typeface="Liberation Sans"/>
            </a:endParaRPr>
          </a:p>
          <a:p>
            <a:pPr marL="180000" indent="-180000" algn="l"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Lovett, A., &amp; Forbus, K. (2017). Modeling visual problem solving as analogical reasoning.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Psychological Review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124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(1), 60–90.</a:t>
            </a:r>
            <a:endParaRPr sz="1000" b="0" i="0" u="none" strike="noStrike" cap="none" spc="0">
              <a:latin typeface="Liberation Sans"/>
              <a:ea typeface="Liberation Sans"/>
              <a:cs typeface="Liberation Sans"/>
            </a:endParaRPr>
          </a:p>
          <a:p>
            <a:pPr marL="180000" indent="-180000" algn="l"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Ragni, M., &amp; Neubert, S. (2014). Analyzing Raven’s intelligence test: Cognitive model, demand and complexity. In H. Prade &amp; R. Gilles (Eds.),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 Computational approaches to analogical reasoning: Current trends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 (Vol. 548), Studies in Computational Intelligence. </a:t>
            </a:r>
            <a:endParaRPr sz="1000" b="0" i="0" u="none" strike="noStrike" cap="none" spc="0">
              <a:latin typeface="Liberation Sans"/>
              <a:ea typeface="Liberation Sans"/>
              <a:cs typeface="Liberation Sans"/>
            </a:endParaRPr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Rasmussen, D., &amp; Eliasmith, C. (2011). A Neural Model of Rule Generation in Inductive Reasoning.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Topics in Cognitive Science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3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140-153.</a:t>
            </a:r>
            <a:endParaRPr sz="1000" b="0" i="0" u="none" strike="noStrike" cap="none" spc="0">
              <a:latin typeface="Liberation Sans"/>
              <a:ea typeface="Liberation Sans"/>
              <a:cs typeface="Liberatio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5595FE7A-C67B-FF9B-CA9F-6B64F3BE1701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Matrix problems may be solved by combining implicit and explicit processing.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Basic ideas: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Basic perception accomplished by visual module, as directed by ACS. 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Visual relations detected by implicit processes in NACS, as directed by ACS.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Response selection primarily driven by SBR in NACS.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Motivation affects amount and explicitness of processing (through goal setting in MCS) based on drive strengths in MS.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0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Work so far: two preliminary models based on these ideas and a third model, in development, within Clarion.</a:t>
            </a:r>
            <a:endParaRPr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2BA97BD2-2BE7-D6E7-DC3C-395700238D61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Model 1 selects responses based on similarities in pairwise attribute differences. 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Convolutional Siamese network; detects pairwise attribute differences.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Model finds invariant features along principal and diagonal axes; computes violation score based on Manhattan distance.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Works only on a subset of Sandia Matrices. 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Cognitively not particularly plausible.</a:t>
            </a:r>
            <a:endParaRPr/>
          </a:p>
          <a:p>
            <a:pPr lvl="0"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78.7% correct (versus average human performance of 81.25% on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same subset).</a:t>
            </a:r>
            <a:endParaRPr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Mekik, C. S, Sun, R, &amp; Dai, D (2017). Deep Learning of Raven's Matrices.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ACS2017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</a:t>
            </a:r>
            <a:endParaRPr sz="10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2C23FB7-0F38-BD3A-28BC-F1FB9326225E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Model 2 selects responses based on similarities among axial relational features.  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Convolutional network detects ternary relational features in rows/columns (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using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3 identical stacks of convolutional layers converging into fully connected layers).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Similarity through KL divergence, row/column representations combined through geometric means.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More general than Model 1.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More psychologically plausible, yet simpler than Model 1. </a:t>
            </a:r>
            <a:endParaRPr/>
          </a:p>
          <a:p>
            <a:pPr lvl="0"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85% correct (versus average human performance of about 65% on all Sandia Matrices).</a:t>
            </a:r>
            <a:endParaRPr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Mekik, C. S, Sun, R, &amp; Dai, D (2017). Similarity-based reasoning, Raven's Matrices and General Intelligence.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IJCAI2018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16BA5BB-ED23-DDE5-1347-C22D0EE768E3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Model 3 is a more detailed model, more fully inspired by Clarion and (hopefully) more psychologically plausible.  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Main ideas: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Constructing chunks representing characteristic row/column features.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Finding the best match of these chunks among the candidates using SBR.</a:t>
            </a:r>
            <a:endParaRPr/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Steps/Subgoals: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Detection of dimensions of interest (those exhibiting variation in values).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Selection of a dimension and detection of feature patterns (i.e., relations) in that dimension (accounting for dimensional variations).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Resolution of conflicts (among feature patterns).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Response selection (based on feature patterns, using SBR).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3915375-F959-8904-08E2-83E18F4E4397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Clarion is an integrative, psychologically oriented cognitive architecture.</a:t>
            </a:r>
            <a:endParaRPr sz="3200"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Connectionist-symbolic hybrid architecture. </a:t>
            </a:r>
            <a:endParaRPr/>
          </a:p>
          <a:p>
            <a:pPr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Exhibits a dual-representational structure.</a:t>
            </a:r>
            <a:endParaRPr/>
          </a:p>
          <a:p>
            <a:pPr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Addresses learning, skills, reasoning, motivation, metacognition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social interaction,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etc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</a:t>
            </a:r>
            <a:endParaRPr/>
          </a:p>
          <a:p>
            <a:pPr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Consists of a number of distinct, interdependent, and complementary subsystems with complex interactions.</a:t>
            </a:r>
            <a:endParaRPr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sz="1000"/>
              <a:t>Sun, R. (2016) </a:t>
            </a:r>
            <a:r>
              <a:rPr sz="1000" i="1"/>
              <a:t>Anatomy of the Mind</a:t>
            </a:r>
            <a:r>
              <a:rPr sz="1000"/>
              <a:t>. Oxford University Press.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0CBCA4-0712-2778-979B-8AD17554C910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Visual processing: feature integration theory.</a:t>
            </a:r>
            <a:endParaRPr/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62499" y="1898507"/>
            <a:ext cx="5991298" cy="3710484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Sequential processing of visual relations (Franconeri et al., 2012; Triesman &amp; Gelade, 1980).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Basic features detected in parallel (during fixation): pose (i.e., position, size, orientation), form, and texture.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Relational features detected by sequences of fixations (along main axes; see next slide). 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Some simplifications: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One fixation point for each panel.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Form/texture representations.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Franconeri et al. (2012) Flexible visual processing of spatial relationships.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Cognition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122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210-227.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Triesman A. M. &amp; Gelade, G. (1980) A feature-integration theory of attention.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Cognitive Psychology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97-136.</a:t>
            </a:r>
            <a:endParaRPr/>
          </a:p>
        </p:txBody>
      </p:sp>
      <p:pic>
        <p:nvPicPr>
          <p:cNvPr id="8" name="Picture 5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607328" y="1585746"/>
            <a:ext cx="2464511" cy="4107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5D282BA-22A4-ACBB-E788-ABB4F7FD1E02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Relation detection is sequential and implicit.</a:t>
            </a:r>
            <a:endParaRPr/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62499" y="1898507"/>
            <a:ext cx="5991298" cy="3710484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marL="283878" lvl="1" indent="-283878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Relational network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operates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 the bottom-level of NACS.</a:t>
            </a:r>
            <a:endParaRPr sz="2000" b="0" i="0" u="none" strike="noStrike" cap="none" spc="0">
              <a:latin typeface="Arial"/>
              <a:ea typeface="Arial"/>
              <a:cs typeface="Arial"/>
            </a:endParaRPr>
          </a:p>
          <a:p>
            <a:pPr marL="283878" lvl="1" indent="-283878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I/O structure:</a:t>
            </a:r>
            <a:endParaRPr sz="2000" b="0" i="0" u="none" strike="noStrike" cap="none" spc="0">
              <a:latin typeface="Arial"/>
              <a:ea typeface="Arial"/>
              <a:cs typeface="Arial"/>
            </a:endParaRPr>
          </a:p>
          <a:p>
            <a:pPr marL="683928" lvl="2" indent="-283878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x</a:t>
            </a:r>
            <a:r>
              <a:rPr lang="en-US" sz="1600" b="0" i="0" u="none" strike="noStrike" cap="none" spc="0" baseline="-25000">
                <a:solidFill>
                  <a:schemeClr val="tx1"/>
                </a:solidFill>
                <a:latin typeface="Arial"/>
                <a:ea typeface="Arial"/>
                <a:cs typeface="Arial"/>
              </a:rPr>
              <a:t>t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 Object nodes (i.e., basic features).</a:t>
            </a:r>
            <a:endParaRPr sz="2000" b="0" i="0" u="none" strike="noStrike" cap="none" spc="0">
              <a:latin typeface="Arial"/>
              <a:ea typeface="Arial"/>
              <a:cs typeface="Arial"/>
            </a:endParaRPr>
          </a:p>
          <a:p>
            <a:pPr marL="683928" lvl="2" indent="-283878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y</a:t>
            </a:r>
            <a:r>
              <a:rPr lang="en-US" sz="1600" b="0" i="0" u="none" strike="noStrike" cap="none" spc="0" baseline="-25000">
                <a:solidFill>
                  <a:schemeClr val="tx1"/>
                </a:solidFill>
                <a:latin typeface="Arial"/>
                <a:ea typeface="Arial"/>
                <a:cs typeface="Arial"/>
              </a:rPr>
              <a:t>t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 Relational nodes (e.g. change in size).</a:t>
            </a:r>
            <a:endParaRPr sz="2000" b="0" i="0" u="none" strike="noStrike" cap="none" spc="0">
              <a:latin typeface="Arial"/>
              <a:ea typeface="Arial"/>
              <a:cs typeface="Arial"/>
            </a:endParaRPr>
          </a:p>
          <a:p>
            <a:pPr marL="683928" lvl="2" indent="-283878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y</a:t>
            </a:r>
            <a:r>
              <a:rPr lang="en-US" sz="1600" b="0" i="0" u="none" strike="noStrike" cap="none" spc="0" baseline="-25000">
                <a:solidFill>
                  <a:schemeClr val="tx1"/>
                </a:solidFill>
                <a:latin typeface="Arial"/>
                <a:ea typeface="Arial"/>
                <a:cs typeface="Arial"/>
              </a:rPr>
              <a:t>t-1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 Lagged relational nodes (i.e., previous output).</a:t>
            </a:r>
            <a:endParaRPr sz="2000" b="0" i="0" u="none" strike="noStrike" cap="none" spc="0">
              <a:latin typeface="Arial"/>
              <a:ea typeface="Arial"/>
              <a:cs typeface="Arial"/>
            </a:endParaRPr>
          </a:p>
          <a:p>
            <a:pPr marL="283878" lvl="1" indent="-283878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Simple, flexible, &amp; expressive; similar to classic recurrent architectures (Elman, 1991; Jordan, 1986).</a:t>
            </a:r>
            <a:endParaRPr sz="2000" b="0" i="0" u="none" strike="noStrike" cap="none" spc="0"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Elman, J. L. (1991) Distributed Representations, Simple Recurrent Networks and Grammatical Structure.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Machine Learning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195-225.</a:t>
            </a:r>
            <a:endParaRPr sz="1000" b="0" i="0" u="none" strike="noStrike" cap="none" spc="0"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Jordan, M. L. (1986) Serial Order: A Parallel Distributed Processing Approach. </a:t>
            </a:r>
            <a:endParaRPr sz="1000"/>
          </a:p>
        </p:txBody>
      </p:sp>
      <p:pic>
        <p:nvPicPr>
          <p:cNvPr id="8" name="Pictur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010543" y="2165890"/>
            <a:ext cx="3420997" cy="31757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7E2F995-26AF-DB23-D151-05E8B42D5A0A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Model 3 selects responses based on similarities among axial descriptor chunks. </a:t>
            </a:r>
            <a:endParaRPr/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58912" y="3596630"/>
            <a:ext cx="5994886" cy="201236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Lower arity relational features processed first.</a:t>
            </a:r>
            <a:endParaRPr/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Response selection may be based on averaging or incremental elimination.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Full development in progress.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8" name="Picture 6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469783" y="2201727"/>
            <a:ext cx="2876548" cy="2800348"/>
          </a:xfrm>
          <a:prstGeom prst="rect">
            <a:avLst/>
          </a:prstGeom>
        </p:spPr>
      </p:pic>
      <p:pic>
        <p:nvPicPr>
          <p:cNvPr id="9" name="Picture 7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7006979" y="1690687"/>
            <a:ext cx="2714625" cy="1743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7F5768-DA0A-FD4E-45FC-EA57E4BA7306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The model accounts for the role of working memory and control.</a:t>
            </a:r>
            <a:endParaRPr/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62499" y="1898507"/>
            <a:ext cx="5991298" cy="3710484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Two basic chunk creation processes:</a:t>
            </a:r>
            <a:endParaRPr/>
          </a:p>
          <a:p>
            <a:pPr marL="705958" lvl="1" indent="-305908" algn="l">
              <a:lnSpc>
                <a:spcPct val="100000"/>
              </a:lnSpc>
              <a:spcAft>
                <a:spcPts val="0"/>
              </a:spcAft>
              <a:buAutoNum type="arabicPeriod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Chunking of basic &amp; relational visual information.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705958" lvl="1" indent="-305908" algn="l">
              <a:lnSpc>
                <a:spcPct val="100000"/>
              </a:lnSpc>
              <a:spcAft>
                <a:spcPts val="0"/>
              </a:spcAft>
              <a:buAutoNum type="arabicPeriod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Creation of row/column descriptor chunks.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solution process requires intricate control: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WM management: crucial. Chunks must be maintained in NACS and working memory. 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Chunks are deleted if base-level activation drops below threshold (e.g., due to disuse).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Number of steps/subgoals: varies with matrix complexity.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Input/output filtering (i.e., attention control): necessary to prevent interference.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8" name="Pictur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83145" y="2063062"/>
            <a:ext cx="3848099" cy="33813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48AD2FC-13D2-629E-7E6E-64F729BFB48B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Control &amp; WM are recurring themes in the literature.</a:t>
            </a: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  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Some notable high-level claims/findings: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Carpenter et al. (1990): Goal management improves performance by preventing interference and reducing WM load.</a:t>
            </a:r>
            <a:endParaRPr sz="1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Engle et al. (1999): WM (but not STM) explains a large proportion of variance (50%) in </a:t>
            </a:r>
            <a:r>
              <a:rPr lang="en-US" sz="14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g</a:t>
            </a:r>
            <a:r>
              <a:rPr lang="en-US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scores as measured by Raven’s and other tests.</a:t>
            </a:r>
            <a:endParaRPr sz="1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Embretson</a:t>
            </a:r>
            <a:r>
              <a:rPr lang="en-US" sz="1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(1995): Control processing &amp; WM estimates (from scores) together account for nearly all variance (92%) in a variant of Raven’s Matrices. Notably, control processing &amp; WM have both overlapping and independent contributions (70% and 50% respectively when considered alone).</a:t>
            </a:r>
            <a:endParaRPr sz="1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0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Our model captures these phenomena and others in a parsimonious way, as discussed in next </a:t>
            </a:r>
            <a:r>
              <a:rPr lang="en-US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two slides.</a:t>
            </a:r>
            <a:endParaRPr sz="1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Carpenter, P. A.; Just, M. A. &amp; Shell P. (1990) What one intelligence test measures.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Psychological Review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97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404-431.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Embretson, S. E. (1995) The role of working memory capacity and general control processes in intelligence.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Intelligence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169-189.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Engle et al. (1999) Working Memory, Short-Term Memory, and General Fluid Intelligence.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JEP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128(3)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309-331.</a:t>
            </a:r>
            <a:endParaRPr sz="1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29CCDA2C-D5E6-D837-F5C2-5C2363247C81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Incomplete analyses, due to WM, control, or motivational issues, may </a:t>
            </a: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result</a:t>
            </a: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in lower accuracy</a:t>
            </a: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8" y="1825623"/>
            <a:ext cx="10515600" cy="3826017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marL="206776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Response selection does not necessarily require complete analysis. At any time, apparently best alternative may be picked (via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softmax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).  </a:t>
            </a:r>
            <a:endParaRPr/>
          </a:p>
          <a:p>
            <a:pPr marL="206776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Completeness of analyses may be impeded by control or WM issues, as well as motivational variables:</a:t>
            </a:r>
            <a:endParaRPr/>
          </a:p>
          <a:p>
            <a:pPr marL="606826" lvl="1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Interference among different dimensions of analysis;</a:t>
            </a:r>
            <a:endParaRPr/>
          </a:p>
          <a:p>
            <a:pPr marL="606826" lvl="1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Information loss due to high BLA decay and/or thresholds; or,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606826" lvl="1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Low (or overly high) self-efficacy (through reduced effort, i.e., premature responding).</a:t>
            </a:r>
            <a:endParaRPr sz="2000"/>
          </a:p>
          <a:p>
            <a:pPr marL="206776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model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copes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by:</a:t>
            </a:r>
            <a:endParaRPr/>
          </a:p>
          <a:p>
            <a:pPr marL="606826" lvl="1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Incremental and structured processing through setting goals and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subgoals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(Carpenter et al., 1990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  <a:endParaRPr/>
          </a:p>
          <a:p>
            <a:pPr marL="606826" lvl="1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Periodically reviewing and/or refreshing important information (WM management); or,</a:t>
            </a:r>
            <a:endParaRPr/>
          </a:p>
          <a:p>
            <a:pPr marL="606826" lvl="1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Regulating self-efficacy (e.g., through implementation intentions, Bayer &amp; Gollwitzer, 2007;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Wieber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2010).</a:t>
            </a:r>
            <a:endParaRPr sz="20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Carpenter, P. A.; Just, M. A. &amp; Shell P. (1990) What one intelligence test measures.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Psychological Review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97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404-431.</a:t>
            </a:r>
            <a:endParaRPr lang="en-US" sz="1000" b="0" i="0" u="none" strike="noStrike" cap="none" spc="0">
              <a:solidFill>
                <a:schemeClr val="tx1"/>
              </a:solidFill>
              <a:latin typeface="Liberation Sans"/>
              <a:ea typeface="Liberation Sans"/>
              <a:cs typeface="Liberation Sans"/>
            </a:endParaRPr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Bayer, U. C. &amp; Gollwitzer, P. M. (2007). Boosting Scholastic Test Scores by Willpower: The Role of Implementation Intentions.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Self and Identity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6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1-19. </a:t>
            </a:r>
            <a:endParaRPr sz="1000"/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Wieber, F., Odental, G., &amp; Gollwitzer, P. (2010). Self-efficacy feelings moderate implementation intention effects.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Self and Identity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9(2)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177–194. doi:10.1080/15298860902860333</a:t>
            </a:r>
            <a:endParaRPr sz="1000" b="0" i="0" u="none" strike="noStrike" cap="none" spc="0">
              <a:latin typeface="Liberation Sans"/>
              <a:ea typeface="Liberation Sans"/>
              <a:cs typeface="Liberatio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5915DC9-E1B1-80CA-3FAA-EC3D8BA88F6D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Overly explicit or overly implicit processing, due to control or motivational issues, may also </a:t>
            </a: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result</a:t>
            </a: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 </a:t>
            </a: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in lower accuracy</a:t>
            </a: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marL="206776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Feature patterns are detected primarily through implicit processes (visual module, relational network), but with explicit direction and intervention. This requires a balance of explicit versus implicit processing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(Sun et al., 2001, 2005).</a:t>
            </a:r>
            <a:endParaRPr/>
          </a:p>
          <a:p>
            <a:pPr marL="206776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Processing may become overly explicit or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overly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implicit due to: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606826" lvl="1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Performance anxiety (i.e., choking under pressure, see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Gimmig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et al., 2006), which may impede explicit (i.e., goal-directed) control by encouraging an overly implicit cognitive mode.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606826" lvl="1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Verbalization (i.e., verbal overshadowing, see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DeShon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et al, 1995), which may impede pattern detection by encouraging an overly explicit cognitive mode.</a:t>
            </a:r>
            <a:endParaRPr sz="2000">
              <a:solidFill>
                <a:schemeClr val="tx1"/>
              </a:solidFill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DeShon, R. P., Chan, D., &amp; Weissbein, D. A. (1995). Verbal overshadowing effects on Raven's Advanced Progressive Matrices.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Intelligence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21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135−155.</a:t>
            </a:r>
            <a:endParaRPr sz="1000"/>
          </a:p>
          <a:p>
            <a:pPr>
              <a:defRPr/>
            </a:pPr>
            <a:r>
              <a:rPr lang="en-US" sz="10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Gimmig, D. et al. (2006). Choking under pressure and working memory capacity: When performance pressure reduces fluid intelligence.  </a:t>
            </a:r>
            <a:r>
              <a:rPr lang="en-US" sz="1000" b="0" i="1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Psychon Bull Rev, </a:t>
            </a:r>
            <a:r>
              <a:rPr lang="en-US" sz="10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13,</a:t>
            </a:r>
            <a:r>
              <a:rPr lang="en-US" sz="1000" b="1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 </a:t>
            </a:r>
            <a:r>
              <a:rPr lang="en-US" sz="10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1005–1010.</a:t>
            </a:r>
            <a:endParaRPr lang="en-US" sz="1000" b="0" i="0" u="none" strike="noStrike" cap="none" spc="0">
              <a:solidFill>
                <a:srgbClr val="000000"/>
              </a:solidFill>
              <a:latin typeface="Liberation Sans"/>
              <a:ea typeface="Liberation Sans"/>
              <a:cs typeface="Liberation Sans"/>
            </a:endParaRPr>
          </a:p>
          <a:p>
            <a:pPr>
              <a:defRPr/>
            </a:pPr>
            <a:r>
              <a:rPr lang="en-US" sz="10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Sun, R.; Merrill, E. and Peterson, T. (2001). From implicit skills to explicit knowledge: A bottom-up model of skill learning. </a:t>
            </a:r>
            <a:r>
              <a:rPr lang="en-US" sz="1000" b="0" i="1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Cognitive Science</a:t>
            </a:r>
            <a:r>
              <a:rPr lang="en-US" sz="10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, </a:t>
            </a:r>
            <a:r>
              <a:rPr lang="en-US" sz="1000" b="0" i="1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25</a:t>
            </a:r>
            <a:r>
              <a:rPr lang="en-US" sz="1000" b="0" i="0" u="none" strike="noStrike" cap="none" spc="0">
                <a:solidFill>
                  <a:srgbClr val="000000"/>
                </a:solidFill>
                <a:latin typeface="Liberation Sans"/>
                <a:ea typeface="Liberation Sans"/>
                <a:cs typeface="Liberation Sans"/>
              </a:rPr>
              <a:t>, 203-244.</a:t>
            </a:r>
            <a:endParaRPr sz="1000" b="0" i="0" u="none" strike="noStrike" cap="none" spc="0">
              <a:solidFill>
                <a:srgbClr val="000000"/>
              </a:solidFill>
              <a:latin typeface="Liberation Sans"/>
              <a:ea typeface="Liberation Sans"/>
              <a:cs typeface="Liberation Sans"/>
            </a:endParaRPr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Sun, R.; Slusarz, P. and Terry, C. (2005). The interaction of the Explicit and the Implicit in Skill Learning: A Dual Process Approach.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Psychological Review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112(1)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159-192.</a:t>
            </a:r>
            <a:endParaRPr sz="1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FC83307-D553-5B8A-54BD-A5714D00C275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There are many interesting possibilities for extending the model.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Constructive-matching solution strategy in addition to response-elimination strategy (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Vigneau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et al., 2006).</a:t>
            </a:r>
            <a:endParaRPr/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Relaxed assumptions: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More generic form/texture representations (e.g.,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Peinecke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et al, 2007).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Less restricted fixation options.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206776" indent="-206776"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Learn new relational features through, e.g., constructive learning algorithms (e.g., Fahlman &amp;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Lebiere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1990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;</a:t>
            </a:r>
            <a:r>
              <a:rPr lang="en-US" sz="20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Kwok &amp; Yeung, 1997)</a:t>
            </a:r>
            <a:endParaRPr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Fahlman, S. E., &amp; Lebiere, C. (1990). The cascade-correlation learning architecture. In Advances in neural information processing systems (pp. 524-532).</a:t>
            </a:r>
            <a:endParaRPr lang="en-US" sz="10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Kwok, T.-Y.; Yeung, D.-Y. (1997) Constructive Algorithms for Structure Learning [...].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IEEE Trans. Neural Networks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8(3)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630-645.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Peinecke, N.; Wolter, F.-E. &amp; Reuter, M. (2007) Laplace spectra as fingerprints for image recognition.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CAD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460-476.</a:t>
            </a:r>
            <a:endParaRPr sz="1000"/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Vigneau, F., Caissie, A. F., &amp; Bors, D. A. (2006). Eye-movement analysis demonstrates strategic infulence on intelligence.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Intelligence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34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261–272.</a:t>
            </a:r>
            <a:endParaRPr sz="1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BA3091D6-84C3-DFDC-3B57-F434FB439FE6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The model promises a detailed, mechanistic understanding of human performance on RPM. 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work is converging towards: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 parsimonious, integrative model of human performance on Raven's Matrices accounting for a wide variety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of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cognitive and motivational phenomena within Clarion.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 Clarion-based model of visual processing from pixel inputs to object detection.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 novel approach to relation detection/representation in Clarion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</a:t>
            </a:r>
            <a:r>
              <a:rPr lang="en-US" sz="16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relying on implicit processes (as opposed to using complex chunks in Clarion as in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Licato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et al., 2014a, 2014b; also cf. Lovett &amp;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Forbus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2017).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endParaRPr sz="1000"/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Licato, J., Sun, R. &amp; Bringsjord, S. (2014a) Structural Representation and Reasoning in a Hybrid Cognitive Architecture. IJCNN2014.</a:t>
            </a:r>
            <a:endParaRPr/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Licato, J., Sun, R. &amp; Bringsjord, S. (2014b) </a:t>
            </a:r>
            <a:r>
              <a: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Using a Hybrid Cognitive Architecture to Model Children’s Errors in an Analogy Task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Proceedings of CogSci2014.</a:t>
            </a:r>
            <a:endParaRPr lang="en-US" sz="1000" b="0" i="0" u="none" strike="noStrike" cap="none" spc="0"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Lovett, A., &amp; Forbus, K. (2017). Modeling visual problem solving as analogical reasoning.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Psychological Review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124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(1), 60–90.</a:t>
            </a:r>
            <a:endParaRPr sz="1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CA0C7BF-1302-C4A9-DBE1-3A560CE0CF57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The model may even lead to a more detailed understanding of fluid intelligence.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Emerging ideas on fluid intelligence</a:t>
            </a:r>
            <a:r>
              <a:rPr lang="en-US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from the model</a:t>
            </a:r>
            <a:r>
              <a:rPr lang="en-US" sz="24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: </a:t>
            </a: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Fluid intelligence is the ability to process relations in a goal-oriented way.</a:t>
            </a: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Relational processing requires fine coordination among subsystems (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e.g.,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ACS and NACS) and implicit/explicit processes.</a:t>
            </a: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As a result, fluid intelligence is determined by:</a:t>
            </a: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2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Relatively stable architectural features (e.g., modularization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of subsystems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similarity through cross-level interaction,  BLAs of chunks, etc.),</a:t>
            </a: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2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Motivational drive structure &amp; processes (e.g., baseline curiosity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and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achievement drive activations)</a:t>
            </a: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2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(Meta-)cognitive skills.</a:t>
            </a:r>
            <a:endParaRPr sz="2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0117416-9908-CD39-7EE7-93CF6CF974D9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Implicit knowledge is tacit knowledge operating outside of one’s awareness.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Detected in experimental paradigms such as: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Artificial grammar learning (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Reber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1989)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Sequence learning (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Cleeremans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et al., 1998; Seger, 1994)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Dynamic system control (Seger, 1994)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Probability learning (Evans &amp; Frankish, 2009; Seger, 1994)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 algn="l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Generally associated with the following observations: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Subjects unable to verbally report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certain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task knowledge.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Subjects exhibit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such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task knowledge in some circumstances: e.g.,  when presented with forced choices.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Cleeremans, A. and Destrebecqz, A. and Boyer, M. (1998) Implicit learning: News from the front.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Trends in Cognitive Sciences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2(10)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406-416.  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Evans, J. and Frankish, K. (eds.) (2009)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 two minds: Dual-processes and beyond. 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Oxford Univresity Press.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Reber, A. S. (1989) Implicit learning and tacit knowledge.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Journal of Experimental Psychology: General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118(3)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219-235.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Seger, C. (1994) Implicit learning.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Psychological Bulletin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115(2)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163-196.</a:t>
            </a:r>
            <a:endParaRPr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EB6E2F1-8829-A79B-C01A-125E636C3135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sz="3200">
                <a:latin typeface="Arial"/>
                <a:ea typeface="Arial"/>
                <a:cs typeface="Arial"/>
              </a:rPr>
              <a:t>Thank you for your attention!</a:t>
            </a:r>
            <a:endParaRPr/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sz="2000"/>
              <a:t>Many thanks to: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Selmer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Bringsjord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600"/>
              <a:t>Sergei </a:t>
            </a:r>
            <a:r>
              <a:rPr sz="1600"/>
              <a:t>Bugrov</a:t>
            </a:r>
            <a:r>
              <a:rPr sz="1600"/>
              <a:t>, Brett </a:t>
            </a:r>
            <a:r>
              <a:rPr sz="1600"/>
              <a:t>Fajen</a:t>
            </a:r>
            <a:r>
              <a:rPr sz="1600"/>
              <a:t>, Chris Sims, and Scott Steinmetz for advice and discussions.</a:t>
            </a:r>
            <a:endParaRPr sz="2000"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sz="1600"/>
              <a:t>Laura </a:t>
            </a:r>
            <a:r>
              <a:rPr sz="1600"/>
              <a:t>Matzen</a:t>
            </a:r>
            <a:r>
              <a:rPr sz="1600"/>
              <a:t> for providing Sandia Matrices materials.</a:t>
            </a:r>
            <a:endParaRPr sz="2000"/>
          </a:p>
          <a:p>
            <a:pPr lvl="0" algn="l">
              <a:lnSpc>
                <a:spcPct val="100000"/>
              </a:lnSpc>
              <a:spcAft>
                <a:spcPts val="0"/>
              </a:spcAft>
              <a:defRPr/>
            </a:pPr>
            <a:r>
              <a:rPr sz="2000"/>
              <a:t>This work was/is supported by: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 Grant No.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 </a:t>
            </a:r>
            <a:r>
              <a:rPr lang="en-US" sz="160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W911NF-17-1-0236</a:t>
            </a:r>
            <a:endParaRPr sz="2000">
              <a:solidFill>
                <a:schemeClr val="tx1"/>
              </a:solidFill>
              <a:latin typeface="Liberation Sans"/>
              <a:ea typeface="Liberation Sans"/>
              <a:cs typeface="Liberation Sans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sz="1600"/>
              <a:t>Rensselaer Polytechnic Institute HASS Graduate Fellowship 2017-2019.</a:t>
            </a:r>
            <a:endParaRPr sz="2000"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4CF2FAE-5733-9638-20DF-2B02A2FD3BEA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There are two “levels” of representation in Clarion.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Dual-representational structure present in each subsystem: 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top “level” encodes explicit knowledge 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bottom “level” encodes implicit knowledge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two “levels”: 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Interact, for example, by cooperating in action selection, reasoning, and learning.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May encode knowledge in a redundant (dual representational) fashion.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0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Essentially, it is a dual-process theory of mind.</a:t>
            </a:r>
            <a:endParaRPr/>
          </a:p>
          <a:p>
            <a:pPr lvl="0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 particular, duality of representation has been extensively argued in Sun et al. (2005)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and Sun (1994, 2002, 2016).</a:t>
            </a:r>
            <a:endParaRPr sz="2000" b="0" i="0" u="none" strike="noStrike" cap="none" spc="0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Sun, R. (1994)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Integrating Rules and Connectionism for Robust Commonsense Reasoning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John Wiley and Sons.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Sun, R. (2002)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Duality of the Mind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Lawrence Erlbaum Associates.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Sun, R (2016).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Anatomy of the Mind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OUP.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Sun, R.; Slusarz, P. and Terry, C. (2005). The interaction of the Explicit and the Implicit in Skill Learning: A Dual Process Approach.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Psychological Review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112(1)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159-192.</a:t>
            </a:r>
            <a:endParaRPr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5C6861ED-0E94-4C6E-820F-06D2F6BC6CE3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Interaction between the levels may result in synergy.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Interaction may capture a variety of synergistic psychological phenomena, for example: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Speeding up skill learning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Improving skill performance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Facilitating transfer of learned skills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Enabling similarity-based reasoning, including categorical inheritance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Supporting creative problem solving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And so on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Some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effects relevant to this presentation:</a:t>
            </a:r>
            <a:endParaRPr>
              <a:solidFill>
                <a:schemeClr val="tx1"/>
              </a:solidFill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Verbalization effects (see, e.g., Sun &amp; Zhang, 2004); and,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Performance pressure effects (i.e., choking under pressure, see Wilson &amp; Sun, 2020)</a:t>
            </a:r>
            <a:endParaRPr>
              <a:solidFill>
                <a:schemeClr val="tx1"/>
              </a:solidFill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>
                <a:solidFill>
                  <a:schemeClr val="tx1"/>
                </a:solidFill>
                <a:latin typeface="Arial"/>
                <a:ea typeface="Arial"/>
                <a:cs typeface="Arial"/>
              </a:rPr>
              <a:t>Etc.</a:t>
            </a:r>
            <a:endParaRPr sz="2000" b="0" i="0" u="none" strike="noStrike" cap="none" spc="0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Sun, R (2016).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Anatomy of the Mind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OUP.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Sun, R.; Slusarz, P. and Terry, C. (2005). The interaction of the Explicit and the Implicit in Skill Learning: A Dual Process Approach.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Psychological Review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112(1)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159-192.</a:t>
            </a:r>
            <a:endParaRPr/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Sun, R., &amp; Zhang, X. (2004). Top-down versus bottom-up learning in cognitive skill acquisition.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Cognitive Systems Research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5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(1), 63-89.</a:t>
            </a:r>
            <a:endParaRPr/>
          </a:p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Wilson, N. R. &amp; Sun, R. (2020). A Mechanistic Account of Stress-Induced Performance Degradation.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Cognitive Computation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, https://doi.org/10.1007/s12559-020-09725-5</a:t>
            </a:r>
            <a:endParaRPr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2AA81DA-8FD1-49D3-978F-DFC0CD250A88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Motivation is captured by goals and drives.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Need to capture and explain why an agent does what it does.</a:t>
            </a:r>
            <a:endParaRPr/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Simply saying that an agent chooses actions to maximize gains, rewards, reinforcements, or payoffs leaves open the question of what determines these things.</a:t>
            </a:r>
            <a:endParaRPr/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Drives and their interactions lead to goals and actions (Murray, 1938;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Toates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1986):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Low-level primary drives (mostly physiological): hunger, thirst, physical danger, etc.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High-level primary drives (mostly social): affiliation and belongingness, power and dominance,  fairness, etc.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There are also secondary (“derived”) drives, which are changeable, and acquired mostly in the process of satisfying primary drives.</a:t>
            </a:r>
            <a:endParaRPr/>
          </a:p>
          <a:p>
            <a:pPr lvl="0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Drive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processes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are implicit; goal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processes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are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explicit.</a:t>
            </a:r>
            <a:endParaRPr sz="16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Murray, H. (1938).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Explorations in personality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Oxford University Press.</a:t>
            </a:r>
            <a:b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</a:b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Toates, F. (1986).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Motivational systems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Cambridge University Press.</a:t>
            </a:r>
            <a:endParaRPr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F872F0-8FC4-193D-346A-90CD4464D566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Meta-cognitive processes are necessary to monitor and regulate processing.</a:t>
            </a:r>
            <a:endParaRPr sz="3200"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Meta-cognition refers to one’s knowledge concerning one’s own cognitive processes and products and the control and regulation of them (Flavell, 1976).</a:t>
            </a:r>
            <a:endParaRPr sz="2000"/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Liberation Sans"/>
                <a:ea typeface="Liberation Sans"/>
                <a:cs typeface="Liberation Sans"/>
              </a:rPr>
              <a:t>Since an agent may have many goals, drives, and cognitive mechanisms, there is often a need for mechanisms coordinating component processes.</a:t>
            </a:r>
            <a:endParaRPr sz="2000"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Flavell, J. (1976). Metacognitive aspects of problem solving. In B. Resnick (Ed.),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The nature of intelligence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Erlbaum Associates.</a:t>
            </a:r>
            <a:endParaRPr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5E985C02-4EEE-DA4E-639D-E97ECCEE54C4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You can think of Clarion as a network of neural networks.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62499" y="1898507"/>
            <a:ext cx="5991298" cy="3710484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4 Subsystems: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Action-centered Subsystem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Non-action-centered Subsystem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Motivational Subsystem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Metacognitive Subsystem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Light boxes are subsystems; dark boxes house one or more neural networks.</a:t>
            </a:r>
            <a:endParaRPr/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Chunk nodes &amp; rules </a:t>
            </a:r>
            <a:r>
              <a:rPr lang="en-US" sz="2000">
                <a:solidFill>
                  <a:schemeClr val="tx1"/>
                </a:solidFill>
                <a:latin typeface="Arial"/>
                <a:ea typeface="Arial"/>
                <a:cs typeface="Arial"/>
              </a:rPr>
              <a:t>at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top level; (micro)feature nodes and implicit networks </a:t>
            </a:r>
            <a:r>
              <a:rPr lang="en-US" sz="2000">
                <a:solidFill>
                  <a:schemeClr val="tx1"/>
                </a:solidFill>
                <a:latin typeface="Arial"/>
                <a:ea typeface="Arial"/>
                <a:cs typeface="Arial"/>
              </a:rPr>
              <a:t>at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bottom level.</a:t>
            </a:r>
            <a:endParaRPr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Subsystem outputs se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lected through competition.</a:t>
            </a:r>
            <a:endParaRPr/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Sun, R (2016). </a:t>
            </a:r>
            <a:r>
              <a:rPr lang="en-US" sz="10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Anatomy of the Mind</a:t>
            </a:r>
            <a:r>
              <a:rPr lang="en-US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 Oxford University Press.</a:t>
            </a:r>
            <a:endParaRPr>
              <a:latin typeface="Arial"/>
              <a:ea typeface="Arial"/>
              <a:cs typeface="Arial"/>
            </a:endParaRPr>
          </a:p>
        </p:txBody>
      </p:sp>
      <p:pic>
        <p:nvPicPr>
          <p:cNvPr id="8" name="Picture 4" hidden="0"/>
          <p:cNvPicPr/>
          <p:nvPr isPhoto="0" userDrawn="0"/>
        </p:nvPicPr>
        <p:blipFill>
          <a:blip r:embed="rId2"/>
          <a:stretch/>
        </p:blipFill>
        <p:spPr bwMode="auto">
          <a:xfrm>
            <a:off x="838198" y="1690687"/>
            <a:ext cx="4069374" cy="388344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BB763CD3-21D5-FFD9-6962-981CE6C0ACB8}" type="slidenum">
              <a:rPr lang="en-US">
                <a:solidFill>
                  <a:schemeClr val="tx1"/>
                </a:solidFill>
              </a:rPr>
              <a:t/>
            </a:fld>
            <a:endParaRPr lang="en-US"/>
          </a:p>
        </p:txBody>
      </p:sp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Chunk nodes encode explicit knowledge, (micro)feature nodes encode implicit knowledge.</a:t>
            </a:r>
            <a:endParaRPr>
              <a:latin typeface="Arial"/>
              <a:ea typeface="Arial"/>
              <a:cs typeface="Arial"/>
            </a:endParaRPr>
          </a:p>
        </p:txBody>
      </p:sp>
      <p:sp>
        <p:nvSpPr>
          <p:cNvPr id="6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838198" y="1825624"/>
            <a:ext cx="10515600" cy="3371091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Chunk nodes: </a:t>
            </a:r>
            <a:endParaRPr/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Named/labeled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Localist representations: One node = one concept.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Supporting rule-based reasoning (RBR).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Featu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re (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m</a:t>
            </a:r>
            <a:r>
              <a:rPr lang="en-US" sz="2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icrofeature) nodes: </a:t>
            </a:r>
            <a:endParaRPr>
              <a:solidFill>
                <a:schemeClr val="tx1"/>
              </a:solidFill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Part of a distributed representation: each concept is represented by some combination of features (microfeatures).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Supporting implicit reasoning, 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as well as SBR</a:t>
            </a:r>
            <a:r>
              <a:rPr lang="en-US" sz="1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.</a:t>
            </a:r>
            <a:endParaRPr sz="20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Rectangle 6" hidden="0"/>
          <p:cNvSpPr/>
          <p:nvPr isPhoto="0" userDrawn="0"/>
        </p:nvSpPr>
        <p:spPr bwMode="auto">
          <a:xfrm>
            <a:off x="838198" y="5594775"/>
            <a:ext cx="10523628" cy="73925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ONLYOFFICE/5.5.1.78</Application>
  <DocSecurity>0</DocSecurity>
  <PresentationFormat>Widescreen</PresentationFormat>
  <Paragraphs>0</Paragraphs>
  <Slides>30</Slides>
  <Notes>30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dc:identifier/>
  <dc:language/>
  <cp:lastModifiedBy/>
  <cp:revision>2</cp:revision>
  <dcterms:created xsi:type="dcterms:W3CDTF">2012-12-03T06:56:55Z</dcterms:created>
  <dcterms:modified xsi:type="dcterms:W3CDTF">2020-06-04T16:18:40Z</dcterms:modified>
  <cp:category/>
  <cp:contentStatus/>
  <cp:version/>
</cp:coreProperties>
</file>